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1" r:id="rId5"/>
    <p:sldId id="262"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65DAB0B-0723-4F71-9B2E-E9DA53AFD375}" type="datetimeFigureOut">
              <a:rPr lang="en-US" smtClean="0"/>
              <a:pPr/>
              <a:t>9/24/2014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7A8C31B-CD21-4E8B-9086-C84E025B2D6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5DAB0B-0723-4F71-9B2E-E9DA53AFD375}"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8C31B-CD21-4E8B-9086-C84E025B2D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5DAB0B-0723-4F71-9B2E-E9DA53AFD375}" type="datetimeFigureOut">
              <a:rPr lang="en-US" smtClean="0"/>
              <a:pPr/>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8C31B-CD21-4E8B-9086-C84E025B2D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65DAB0B-0723-4F71-9B2E-E9DA53AFD375}" type="datetimeFigureOut">
              <a:rPr lang="en-US" smtClean="0"/>
              <a:pPr/>
              <a:t>9/24/2014</a:t>
            </a:fld>
            <a:endParaRPr lang="en-US"/>
          </a:p>
        </p:txBody>
      </p:sp>
      <p:sp>
        <p:nvSpPr>
          <p:cNvPr id="9" name="Slide Number Placeholder 8"/>
          <p:cNvSpPr>
            <a:spLocks noGrp="1"/>
          </p:cNvSpPr>
          <p:nvPr>
            <p:ph type="sldNum" sz="quarter" idx="15"/>
          </p:nvPr>
        </p:nvSpPr>
        <p:spPr/>
        <p:txBody>
          <a:bodyPr rtlCol="0"/>
          <a:lstStyle/>
          <a:p>
            <a:fld id="{D7A8C31B-CD21-4E8B-9086-C84E025B2D6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65DAB0B-0723-4F71-9B2E-E9DA53AFD375}" type="datetimeFigureOut">
              <a:rPr lang="en-US" smtClean="0"/>
              <a:pPr/>
              <a:t>9/24/2014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7A8C31B-CD21-4E8B-9086-C84E025B2D6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5DAB0B-0723-4F71-9B2E-E9DA53AFD375}" type="datetimeFigureOut">
              <a:rPr lang="en-US" smtClean="0"/>
              <a:pPr/>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8C31B-CD21-4E8B-9086-C84E025B2D6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65DAB0B-0723-4F71-9B2E-E9DA53AFD375}" type="datetimeFigureOut">
              <a:rPr lang="en-US" smtClean="0"/>
              <a:pPr/>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8C31B-CD21-4E8B-9086-C84E025B2D6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65DAB0B-0723-4F71-9B2E-E9DA53AFD375}" type="datetimeFigureOut">
              <a:rPr lang="en-US" smtClean="0"/>
              <a:pPr/>
              <a:t>9/24/2014</a:t>
            </a:fld>
            <a:endParaRPr lang="en-US"/>
          </a:p>
        </p:txBody>
      </p:sp>
      <p:sp>
        <p:nvSpPr>
          <p:cNvPr id="7" name="Slide Number Placeholder 6"/>
          <p:cNvSpPr>
            <a:spLocks noGrp="1"/>
          </p:cNvSpPr>
          <p:nvPr>
            <p:ph type="sldNum" sz="quarter" idx="11"/>
          </p:nvPr>
        </p:nvSpPr>
        <p:spPr/>
        <p:txBody>
          <a:bodyPr rtlCol="0"/>
          <a:lstStyle/>
          <a:p>
            <a:fld id="{D7A8C31B-CD21-4E8B-9086-C84E025B2D6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DAB0B-0723-4F71-9B2E-E9DA53AFD375}" type="datetimeFigureOut">
              <a:rPr lang="en-US" smtClean="0"/>
              <a:pPr/>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8C31B-CD21-4E8B-9086-C84E025B2D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65DAB0B-0723-4F71-9B2E-E9DA53AFD375}" type="datetimeFigureOut">
              <a:rPr lang="en-US" smtClean="0"/>
              <a:pPr/>
              <a:t>9/24/2014</a:t>
            </a:fld>
            <a:endParaRPr lang="en-US"/>
          </a:p>
        </p:txBody>
      </p:sp>
      <p:sp>
        <p:nvSpPr>
          <p:cNvPr id="22" name="Slide Number Placeholder 21"/>
          <p:cNvSpPr>
            <a:spLocks noGrp="1"/>
          </p:cNvSpPr>
          <p:nvPr>
            <p:ph type="sldNum" sz="quarter" idx="15"/>
          </p:nvPr>
        </p:nvSpPr>
        <p:spPr/>
        <p:txBody>
          <a:bodyPr rtlCol="0"/>
          <a:lstStyle/>
          <a:p>
            <a:fld id="{D7A8C31B-CD21-4E8B-9086-C84E025B2D6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65DAB0B-0723-4F71-9B2E-E9DA53AFD375}" type="datetimeFigureOut">
              <a:rPr lang="en-US" smtClean="0"/>
              <a:pPr/>
              <a:t>9/24/2014</a:t>
            </a:fld>
            <a:endParaRPr lang="en-US"/>
          </a:p>
        </p:txBody>
      </p:sp>
      <p:sp>
        <p:nvSpPr>
          <p:cNvPr id="18" name="Slide Number Placeholder 17"/>
          <p:cNvSpPr>
            <a:spLocks noGrp="1"/>
          </p:cNvSpPr>
          <p:nvPr>
            <p:ph type="sldNum" sz="quarter" idx="11"/>
          </p:nvPr>
        </p:nvSpPr>
        <p:spPr/>
        <p:txBody>
          <a:bodyPr rtlCol="0"/>
          <a:lstStyle/>
          <a:p>
            <a:fld id="{D7A8C31B-CD21-4E8B-9086-C84E025B2D6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65DAB0B-0723-4F71-9B2E-E9DA53AFD375}" type="datetimeFigureOut">
              <a:rPr lang="en-US" smtClean="0"/>
              <a:pPr/>
              <a:t>9/24/2014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7A8C31B-CD21-4E8B-9086-C84E025B2D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owl.english.purdue.edu/owl/resource/747/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almyra.k12.pa.us/MLAStyle2.pdf" TargetMode="External"/><Relationship Id="rId7" Type="http://schemas.openxmlformats.org/officeDocument/2006/relationships/hyperlink" Target="http://www.lib.ncsu.edu/citationbuilder/" TargetMode="External"/><Relationship Id="rId2" Type="http://schemas.openxmlformats.org/officeDocument/2006/relationships/hyperlink" Target="http://homeworktips.about.com/od/mlastyle/ig/Sample-MLA-Pages/workscited.htm" TargetMode="External"/><Relationship Id="rId1" Type="http://schemas.openxmlformats.org/officeDocument/2006/relationships/slideLayout" Target="../slideLayouts/slideLayout2.xml"/><Relationship Id="rId6" Type="http://schemas.openxmlformats.org/officeDocument/2006/relationships/hyperlink" Target="http://citationmachine.net/index2.php" TargetMode="External"/><Relationship Id="rId5" Type="http://schemas.openxmlformats.org/officeDocument/2006/relationships/hyperlink" Target="http://www.zotero.org/" TargetMode="External"/><Relationship Id="rId4" Type="http://schemas.openxmlformats.org/officeDocument/2006/relationships/hyperlink" Target="http://www.lib.unc.edu/instruct/citations/index.html?page=mla_pri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Honors Biology MLA Citation Presentation</a:t>
            </a:r>
            <a:endParaRPr lang="en-US" dirty="0"/>
          </a:p>
        </p:txBody>
      </p:sp>
      <p:sp>
        <p:nvSpPr>
          <p:cNvPr id="3" name="Subtitle 2"/>
          <p:cNvSpPr>
            <a:spLocks noGrp="1"/>
          </p:cNvSpPr>
          <p:nvPr>
            <p:ph type="subTitle" idx="1"/>
          </p:nvPr>
        </p:nvSpPr>
        <p:spPr/>
        <p:txBody>
          <a:bodyPr/>
          <a:lstStyle/>
          <a:p>
            <a:r>
              <a:rPr lang="en-US" dirty="0" smtClean="0"/>
              <a:t>Part 1: Intro to MLA and Works Cited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Plan</a:t>
            </a:r>
            <a:r>
              <a:rPr lang="en-US" smtClean="0"/>
              <a:t>: </a:t>
            </a:r>
            <a:r>
              <a:rPr lang="en-US" smtClean="0"/>
              <a:t>9/24</a:t>
            </a:r>
            <a:r>
              <a:rPr lang="en-US" smtClean="0"/>
              <a:t>/14</a:t>
            </a:r>
            <a:endParaRPr lang="en-US" dirty="0"/>
          </a:p>
        </p:txBody>
      </p:sp>
      <p:sp>
        <p:nvSpPr>
          <p:cNvPr id="3" name="Content Placeholder 2"/>
          <p:cNvSpPr>
            <a:spLocks noGrp="1"/>
          </p:cNvSpPr>
          <p:nvPr>
            <p:ph sz="quarter" idx="1"/>
          </p:nvPr>
        </p:nvSpPr>
        <p:spPr/>
        <p:txBody>
          <a:bodyPr/>
          <a:lstStyle/>
          <a:p>
            <a:r>
              <a:rPr lang="en-US" dirty="0" err="1" smtClean="0"/>
              <a:t>Bellwork</a:t>
            </a:r>
            <a:r>
              <a:rPr lang="en-US" dirty="0" smtClean="0"/>
              <a:t>: Go over citation </a:t>
            </a:r>
            <a:r>
              <a:rPr lang="en-US" dirty="0" smtClean="0"/>
              <a:t>format and searching </a:t>
            </a:r>
            <a:r>
              <a:rPr lang="en-US" dirty="0" smtClean="0"/>
              <a:t>(15 </a:t>
            </a:r>
            <a:r>
              <a:rPr lang="en-US" dirty="0" err="1" smtClean="0"/>
              <a:t>mins</a:t>
            </a:r>
            <a:r>
              <a:rPr lang="en-US" dirty="0" smtClean="0"/>
              <a:t>)</a:t>
            </a:r>
          </a:p>
          <a:p>
            <a:r>
              <a:rPr lang="en-US" dirty="0" smtClean="0"/>
              <a:t>Media center (the rest of class)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MLA Format</a:t>
            </a:r>
            <a:endParaRPr lang="en-US" dirty="0"/>
          </a:p>
        </p:txBody>
      </p:sp>
      <p:sp>
        <p:nvSpPr>
          <p:cNvPr id="3" name="Content Placeholder 2"/>
          <p:cNvSpPr>
            <a:spLocks noGrp="1"/>
          </p:cNvSpPr>
          <p:nvPr>
            <p:ph sz="quarter" idx="1"/>
          </p:nvPr>
        </p:nvSpPr>
        <p:spPr/>
        <p:txBody>
          <a:bodyPr/>
          <a:lstStyle/>
          <a:p>
            <a:r>
              <a:rPr lang="en-US" dirty="0" smtClean="0"/>
              <a:t>When writing research papers, it’s necessary to cite, or give credit to the sources you’ve used to find information.</a:t>
            </a:r>
          </a:p>
          <a:p>
            <a:r>
              <a:rPr lang="en-US" dirty="0" smtClean="0"/>
              <a:t>This includes in-text citations, ex: according to Jefferson, . . . </a:t>
            </a:r>
          </a:p>
          <a:p>
            <a:r>
              <a:rPr lang="en-US" dirty="0" smtClean="0"/>
              <a:t>This also includes direct, EXACT quotations</a:t>
            </a:r>
          </a:p>
          <a:p>
            <a:r>
              <a:rPr lang="en-US" dirty="0" smtClean="0"/>
              <a:t>And finally includes a list of sources that you have cited in your paper (either by in-text citation or quote)</a:t>
            </a:r>
          </a:p>
          <a:p>
            <a:r>
              <a:rPr lang="en-US" dirty="0" smtClean="0"/>
              <a:t>The Modern Language Association has a set of rules for how to properly cite resources in a research paper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In-Text Citations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There are several ways to cite information in-text, but no matter what, you need the page number to do the citation.  Note, the page numbers are in parentheses.  If you don’t have the page numbers, the year is an acceptable substitute</a:t>
            </a:r>
          </a:p>
          <a:p>
            <a:r>
              <a:rPr lang="en-US" dirty="0" smtClean="0"/>
              <a:t>Method 1: Acknowledge the author or work in the text</a:t>
            </a:r>
          </a:p>
          <a:p>
            <a:pPr lvl="1"/>
            <a:r>
              <a:rPr lang="en-US" dirty="0" smtClean="0"/>
              <a:t>According to Smith and Jones, twenty thousand people worldwide accumulated these mutations (264)</a:t>
            </a:r>
          </a:p>
          <a:p>
            <a:r>
              <a:rPr lang="en-US" dirty="0" smtClean="0"/>
              <a:t>Method 2: Parenthetical acknowledgement</a:t>
            </a:r>
          </a:p>
          <a:p>
            <a:pPr lvl="1"/>
            <a:r>
              <a:rPr lang="en-US" dirty="0" smtClean="0"/>
              <a:t>Twenty thousand people worldwide accumulated these mutations over time (Smith and Jones, 264)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a:t>
            </a:r>
            <a:endParaRPr lang="en-US" dirty="0"/>
          </a:p>
        </p:txBody>
      </p:sp>
      <p:sp>
        <p:nvSpPr>
          <p:cNvPr id="3" name="Content Placeholder 2"/>
          <p:cNvSpPr>
            <a:spLocks noGrp="1"/>
          </p:cNvSpPr>
          <p:nvPr>
            <p:ph sz="quarter" idx="1"/>
          </p:nvPr>
        </p:nvSpPr>
        <p:spPr/>
        <p:txBody>
          <a:bodyPr/>
          <a:lstStyle/>
          <a:p>
            <a:r>
              <a:rPr lang="en-US" dirty="0" smtClean="0"/>
              <a:t>If you are quoting, you can use the same format as in-text citations.  However, you need to make sure to put quotation marks around the EXACT words the author said.</a:t>
            </a:r>
          </a:p>
          <a:p>
            <a:r>
              <a:rPr lang="en-US" dirty="0" smtClean="0"/>
              <a:t>If the quotation is more than 4-lines long, you indent it (both left and right indentations) and single-space it.  You still site the same way.</a:t>
            </a:r>
          </a:p>
          <a:p>
            <a:r>
              <a:rPr lang="en-US" dirty="0" smtClean="0"/>
              <a:t>Questions about in-text citations and quotes?  See the information at this link:</a:t>
            </a:r>
          </a:p>
          <a:p>
            <a:r>
              <a:rPr lang="en-US" smtClean="0">
                <a:hlinkClick r:id="rId2"/>
              </a:rPr>
              <a:t>http://owl.english.purdue.edu/owl/resource/747/2/</a:t>
            </a:r>
            <a:endParaRPr lang="en-US"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The Works Cited Page</a:t>
            </a:r>
            <a:endParaRPr lang="en-US" dirty="0"/>
          </a:p>
        </p:txBody>
      </p:sp>
      <p:sp>
        <p:nvSpPr>
          <p:cNvPr id="3" name="Content Placeholder 2"/>
          <p:cNvSpPr>
            <a:spLocks noGrp="1"/>
          </p:cNvSpPr>
          <p:nvPr>
            <p:ph sz="quarter" idx="1"/>
          </p:nvPr>
        </p:nvSpPr>
        <p:spPr>
          <a:xfrm>
            <a:off x="457200" y="762000"/>
            <a:ext cx="7467600" cy="5711952"/>
          </a:xfrm>
        </p:spPr>
        <p:txBody>
          <a:bodyPr>
            <a:normAutofit fontScale="92500" lnSpcReduction="10000"/>
          </a:bodyPr>
          <a:lstStyle/>
          <a:p>
            <a:r>
              <a:rPr lang="en-US" dirty="0" smtClean="0"/>
              <a:t>This is normally the last page of your paper and is similar to a bibliography</a:t>
            </a:r>
          </a:p>
          <a:p>
            <a:pPr lvl="1"/>
            <a:r>
              <a:rPr lang="en-US" dirty="0" smtClean="0"/>
              <a:t>Since this is the first thing you’ll turn in, we’ll start here, but normally you’d put this together at the end</a:t>
            </a:r>
          </a:p>
          <a:p>
            <a:r>
              <a:rPr lang="en-US" dirty="0" smtClean="0"/>
              <a:t>In general, it is an alphabetized list of your resources in the following format:</a:t>
            </a:r>
          </a:p>
          <a:p>
            <a:pPr>
              <a:buNone/>
            </a:pPr>
            <a:r>
              <a:rPr lang="en-US" dirty="0" smtClean="0"/>
              <a:t>	Author’s Last name, first name. </a:t>
            </a:r>
            <a:r>
              <a:rPr lang="en-US" i="1" dirty="0" smtClean="0"/>
              <a:t>Title. </a:t>
            </a:r>
            <a:r>
              <a:rPr lang="en-US" dirty="0" smtClean="0"/>
              <a:t>Publisher,  	Date. Type of resource (print</a:t>
            </a:r>
            <a:r>
              <a:rPr lang="en-US" smtClean="0"/>
              <a:t>, email</a:t>
            </a:r>
            <a:r>
              <a:rPr lang="en-US" dirty="0" smtClean="0"/>
              <a:t>)</a:t>
            </a:r>
            <a:endParaRPr lang="en-US" i="1" dirty="0" smtClean="0"/>
          </a:p>
          <a:p>
            <a:r>
              <a:rPr lang="en-US" dirty="0" smtClean="0"/>
              <a:t>Each type of resources that you use, however, is cited differently, so </a:t>
            </a:r>
            <a:r>
              <a:rPr lang="en-US" b="1" dirty="0" smtClean="0"/>
              <a:t>you’ll need to look up how to do each type of citation </a:t>
            </a:r>
            <a:r>
              <a:rPr lang="en-US" dirty="0" smtClean="0"/>
              <a:t>(</a:t>
            </a:r>
            <a:r>
              <a:rPr lang="en-US" dirty="0" err="1" smtClean="0"/>
              <a:t>tv</a:t>
            </a:r>
            <a:r>
              <a:rPr lang="en-US" dirty="0" smtClean="0"/>
              <a:t> show, website, book, article in a newspaper, article in a periodical, etc).  DO NOT just copy the above format and expect that you’re right</a:t>
            </a:r>
          </a:p>
          <a:p>
            <a:r>
              <a:rPr lang="en-US" dirty="0" smtClean="0"/>
              <a:t>Always Double-space the works cited page and pay attention to the indentation you see above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to help you</a:t>
            </a:r>
            <a:endParaRPr lang="en-US" dirty="0"/>
          </a:p>
        </p:txBody>
      </p:sp>
      <p:sp>
        <p:nvSpPr>
          <p:cNvPr id="3" name="Content Placeholder 2"/>
          <p:cNvSpPr>
            <a:spLocks noGrp="1"/>
          </p:cNvSpPr>
          <p:nvPr>
            <p:ph sz="quarter" idx="1"/>
          </p:nvPr>
        </p:nvSpPr>
        <p:spPr/>
        <p:txBody>
          <a:bodyPr/>
          <a:lstStyle/>
          <a:p>
            <a:r>
              <a:rPr lang="en-US" dirty="0" smtClean="0"/>
              <a:t>Sample works cited page:</a:t>
            </a:r>
          </a:p>
          <a:p>
            <a:pPr lvl="1"/>
            <a:r>
              <a:rPr lang="en-US" u="sng" dirty="0" smtClean="0">
                <a:hlinkClick r:id="rId2"/>
              </a:rPr>
              <a:t>http://homeworktips.about.com/od/mlastyle/ig/Sample-MLA-Pages/workscited.htm</a:t>
            </a:r>
            <a:endParaRPr lang="en-US" dirty="0" smtClean="0"/>
          </a:p>
          <a:p>
            <a:r>
              <a:rPr lang="en-US" dirty="0" smtClean="0"/>
              <a:t>Look up how to cite specific reference types:</a:t>
            </a:r>
          </a:p>
          <a:p>
            <a:pPr lvl="1"/>
            <a:r>
              <a:rPr lang="en-US" u="sng" dirty="0" smtClean="0">
                <a:hlinkClick r:id="rId3"/>
              </a:rPr>
              <a:t>http://www.palmyra.k12.pa.us/MLAStyle2.pdf</a:t>
            </a:r>
            <a:endParaRPr lang="en-US" dirty="0" smtClean="0"/>
          </a:p>
          <a:p>
            <a:pPr lvl="1"/>
            <a:r>
              <a:rPr lang="en-US" u="sng" dirty="0" smtClean="0">
                <a:hlinkClick r:id="rId4"/>
              </a:rPr>
              <a:t>http://www.lib.unc.edu/instruct/citations/index.html?page=mla_print</a:t>
            </a:r>
            <a:endParaRPr lang="en-US" dirty="0" smtClean="0"/>
          </a:p>
          <a:p>
            <a:r>
              <a:rPr lang="en-US" dirty="0" smtClean="0"/>
              <a:t>Free tool for storing citations electronically:</a:t>
            </a:r>
          </a:p>
          <a:p>
            <a:pPr lvl="1"/>
            <a:r>
              <a:rPr lang="en-US" u="sng" dirty="0" smtClean="0">
                <a:hlinkClick r:id="rId5"/>
              </a:rPr>
              <a:t>http://www.zotero.org/</a:t>
            </a:r>
            <a:endParaRPr lang="en-US" dirty="0" smtClean="0"/>
          </a:p>
          <a:p>
            <a:r>
              <a:rPr lang="en-US" dirty="0" smtClean="0"/>
              <a:t>Sources to check your citation: </a:t>
            </a:r>
          </a:p>
          <a:p>
            <a:pPr lvl="1"/>
            <a:r>
              <a:rPr lang="en-US" u="sng" dirty="0" smtClean="0">
                <a:hlinkClick r:id="rId6"/>
              </a:rPr>
              <a:t>http://citationmachine.net/index2.php</a:t>
            </a:r>
            <a:endParaRPr lang="en-US" dirty="0" smtClean="0"/>
          </a:p>
          <a:p>
            <a:pPr lvl="1"/>
            <a:r>
              <a:rPr lang="en-US" u="sng" dirty="0" smtClean="0">
                <a:hlinkClick r:id="rId7"/>
              </a:rPr>
              <a:t>http://www.lib.ncsu.edu/citationbuilder/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Sources</a:t>
            </a:r>
            <a:endParaRPr lang="en-US" dirty="0"/>
          </a:p>
        </p:txBody>
      </p:sp>
      <p:sp>
        <p:nvSpPr>
          <p:cNvPr id="3" name="Content Placeholder 2"/>
          <p:cNvSpPr>
            <a:spLocks noGrp="1"/>
          </p:cNvSpPr>
          <p:nvPr>
            <p:ph sz="quarter" idx="1"/>
          </p:nvPr>
        </p:nvSpPr>
        <p:spPr/>
        <p:txBody>
          <a:bodyPr/>
          <a:lstStyle/>
          <a:p>
            <a:r>
              <a:rPr lang="en-US" dirty="0" smtClean="0"/>
              <a:t>Primary Sources=original material straight from the researcher who discovered, invented, created the idea.  Usually the first time they appear in print or electronically.  </a:t>
            </a:r>
          </a:p>
          <a:p>
            <a:r>
              <a:rPr lang="en-US" dirty="0" smtClean="0"/>
              <a:t>Secondary Sources=material created as a commentary on or interpretation of the original source with the benefit of hindsight.  This can also be a summary of findings in a newspaper or journal</a:t>
            </a:r>
          </a:p>
          <a:p>
            <a:r>
              <a:rPr lang="en-US" dirty="0" smtClean="0"/>
              <a:t>Tertiary Sources=summaries of primary and </a:t>
            </a:r>
            <a:r>
              <a:rPr lang="en-US" smtClean="0"/>
              <a:t>secondary resources, like encyclopedias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358</TotalTime>
  <Words>487</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Honors Biology MLA Citation Presentation</vt:lpstr>
      <vt:lpstr>Today’s Plan: 9/24/14</vt:lpstr>
      <vt:lpstr>What is MLA Format</vt:lpstr>
      <vt:lpstr>In-Text Citations</vt:lpstr>
      <vt:lpstr>Quotations</vt:lpstr>
      <vt:lpstr>The Works Cited Page</vt:lpstr>
      <vt:lpstr>Sources to help you</vt:lpstr>
      <vt:lpstr>Types of Sources</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Biology MLA Citation Presentation</dc:title>
  <dc:creator>ahawley</dc:creator>
  <cp:lastModifiedBy>ahawley</cp:lastModifiedBy>
  <cp:revision>22</cp:revision>
  <dcterms:created xsi:type="dcterms:W3CDTF">2012-09-17T22:31:11Z</dcterms:created>
  <dcterms:modified xsi:type="dcterms:W3CDTF">2014-09-24T10:53:04Z</dcterms:modified>
</cp:coreProperties>
</file>